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9"/>
  </p:notesMasterIdLst>
  <p:sldIdLst>
    <p:sldId id="257" r:id="rId2"/>
    <p:sldId id="259" r:id="rId3"/>
    <p:sldId id="260" r:id="rId4"/>
    <p:sldId id="261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8"/>
  </p:normalViewPr>
  <p:slideViewPr>
    <p:cSldViewPr snapToGrid="0" snapToObjects="1">
      <p:cViewPr>
        <p:scale>
          <a:sx n="100" d="100"/>
          <a:sy n="100" d="100"/>
        </p:scale>
        <p:origin x="4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8A83D8-C711-8C41-A018-D1AD0BDA6617}" type="doc">
      <dgm:prSet loTypeId="urn:microsoft.com/office/officeart/2005/8/layout/vProcess5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5AE6B0B6-525B-6344-B06D-E981FCA06D8B}">
      <dgm:prSet phldrT="[Text]" custT="1"/>
      <dgm:spPr/>
      <dgm:t>
        <a:bodyPr/>
        <a:lstStyle/>
        <a:p>
          <a:r>
            <a:rPr lang="en-GB" sz="1600" dirty="0"/>
            <a:t>Equilibrium reached for traffic flow in proposed fee zone without consideration of congestion etc. </a:t>
          </a:r>
        </a:p>
      </dgm:t>
    </dgm:pt>
    <dgm:pt modelId="{2B963821-511E-0942-94F0-C80F70278DE2}" type="parTrans" cxnId="{AC8C4B37-1513-4744-A6E7-CF515A5BFE40}">
      <dgm:prSet/>
      <dgm:spPr/>
      <dgm:t>
        <a:bodyPr/>
        <a:lstStyle/>
        <a:p>
          <a:endParaRPr lang="en-GB"/>
        </a:p>
      </dgm:t>
    </dgm:pt>
    <dgm:pt modelId="{9A75D30D-FCB5-6F4F-8330-668540F627CB}" type="sibTrans" cxnId="{AC8C4B37-1513-4744-A6E7-CF515A5BFE40}">
      <dgm:prSet/>
      <dgm:spPr/>
      <dgm:t>
        <a:bodyPr/>
        <a:lstStyle/>
        <a:p>
          <a:endParaRPr lang="en-GB"/>
        </a:p>
      </dgm:t>
    </dgm:pt>
    <dgm:pt modelId="{344E2C99-0E3C-E84E-B1D0-57820CBDACB2}">
      <dgm:prSet phldrT="[Text]" custT="1"/>
      <dgm:spPr/>
      <dgm:t>
        <a:bodyPr/>
        <a:lstStyle/>
        <a:p>
          <a:r>
            <a:rPr lang="en-GB" sz="1600" dirty="0"/>
            <a:t>No further short term decline in number of cars in the proposed fee zone </a:t>
          </a:r>
        </a:p>
      </dgm:t>
    </dgm:pt>
    <dgm:pt modelId="{36D9C4AC-F09C-5840-AB73-983E1DDFD37E}" type="parTrans" cxnId="{938BF303-FC45-034D-BF24-0C976890D23B}">
      <dgm:prSet/>
      <dgm:spPr/>
      <dgm:t>
        <a:bodyPr/>
        <a:lstStyle/>
        <a:p>
          <a:endParaRPr lang="en-GB"/>
        </a:p>
      </dgm:t>
    </dgm:pt>
    <dgm:pt modelId="{682A30A8-E229-1046-9CCA-E093286F32B8}" type="sibTrans" cxnId="{938BF303-FC45-034D-BF24-0C976890D23B}">
      <dgm:prSet/>
      <dgm:spPr/>
      <dgm:t>
        <a:bodyPr/>
        <a:lstStyle/>
        <a:p>
          <a:endParaRPr lang="en-GB"/>
        </a:p>
      </dgm:t>
    </dgm:pt>
    <dgm:pt modelId="{E8267648-C745-C04D-ABC4-320D53333D21}">
      <dgm:prSet phldrT="[Text]" custT="1"/>
      <dgm:spPr/>
      <dgm:t>
        <a:bodyPr/>
        <a:lstStyle/>
        <a:p>
          <a:r>
            <a:rPr lang="en-GB" sz="1800" dirty="0"/>
            <a:t>A</a:t>
          </a:r>
          <a:r>
            <a:rPr lang="en-GB" sz="1600" dirty="0"/>
            <a:t> necessary political intervention</a:t>
          </a:r>
        </a:p>
      </dgm:t>
    </dgm:pt>
    <dgm:pt modelId="{BDF4A035-C57C-EF4E-A9BA-480726C58962}" type="parTrans" cxnId="{8BEAB1CD-F85C-F24F-B753-554A32D5A23E}">
      <dgm:prSet/>
      <dgm:spPr/>
      <dgm:t>
        <a:bodyPr/>
        <a:lstStyle/>
        <a:p>
          <a:endParaRPr lang="en-GB"/>
        </a:p>
      </dgm:t>
    </dgm:pt>
    <dgm:pt modelId="{F0B5C2D3-5C2D-C748-A6BF-D0D2962CEA8A}" type="sibTrans" cxnId="{8BEAB1CD-F85C-F24F-B753-554A32D5A23E}">
      <dgm:prSet/>
      <dgm:spPr/>
      <dgm:t>
        <a:bodyPr/>
        <a:lstStyle/>
        <a:p>
          <a:endParaRPr lang="en-GB"/>
        </a:p>
      </dgm:t>
    </dgm:pt>
    <dgm:pt modelId="{98E3FBD8-C64D-4142-B3D7-A6D1B1859E94}" type="pres">
      <dgm:prSet presAssocID="{DB8A83D8-C711-8C41-A018-D1AD0BDA6617}" presName="outerComposite" presStyleCnt="0">
        <dgm:presLayoutVars>
          <dgm:chMax val="5"/>
          <dgm:dir/>
          <dgm:resizeHandles val="exact"/>
        </dgm:presLayoutVars>
      </dgm:prSet>
      <dgm:spPr/>
    </dgm:pt>
    <dgm:pt modelId="{69DBFD39-B43E-5A4C-BB1A-1EFBA97681EC}" type="pres">
      <dgm:prSet presAssocID="{DB8A83D8-C711-8C41-A018-D1AD0BDA6617}" presName="dummyMaxCanvas" presStyleCnt="0">
        <dgm:presLayoutVars/>
      </dgm:prSet>
      <dgm:spPr/>
    </dgm:pt>
    <dgm:pt modelId="{EF2A0398-AF6A-474C-A7D6-7B7577BD69F8}" type="pres">
      <dgm:prSet presAssocID="{DB8A83D8-C711-8C41-A018-D1AD0BDA6617}" presName="ThreeNodes_1" presStyleLbl="node1" presStyleIdx="0" presStyleCnt="3" custScaleX="106701">
        <dgm:presLayoutVars>
          <dgm:bulletEnabled val="1"/>
        </dgm:presLayoutVars>
      </dgm:prSet>
      <dgm:spPr/>
    </dgm:pt>
    <dgm:pt modelId="{8F85EA92-9D08-CA4A-9B7F-2C6ADCAF4B9C}" type="pres">
      <dgm:prSet presAssocID="{DB8A83D8-C711-8C41-A018-D1AD0BDA6617}" presName="ThreeNodes_2" presStyleLbl="node1" presStyleIdx="1" presStyleCnt="3">
        <dgm:presLayoutVars>
          <dgm:bulletEnabled val="1"/>
        </dgm:presLayoutVars>
      </dgm:prSet>
      <dgm:spPr/>
    </dgm:pt>
    <dgm:pt modelId="{3D955E5D-0325-0C48-AFA1-DE9EAD2C3BDC}" type="pres">
      <dgm:prSet presAssocID="{DB8A83D8-C711-8C41-A018-D1AD0BDA6617}" presName="ThreeNodes_3" presStyleLbl="node1" presStyleIdx="2" presStyleCnt="3">
        <dgm:presLayoutVars>
          <dgm:bulletEnabled val="1"/>
        </dgm:presLayoutVars>
      </dgm:prSet>
      <dgm:spPr/>
    </dgm:pt>
    <dgm:pt modelId="{1DADD005-F8DD-7A49-80BF-FB15F35141BB}" type="pres">
      <dgm:prSet presAssocID="{DB8A83D8-C711-8C41-A018-D1AD0BDA6617}" presName="ThreeConn_1-2" presStyleLbl="fgAccFollowNode1" presStyleIdx="0" presStyleCnt="2">
        <dgm:presLayoutVars>
          <dgm:bulletEnabled val="1"/>
        </dgm:presLayoutVars>
      </dgm:prSet>
      <dgm:spPr/>
    </dgm:pt>
    <dgm:pt modelId="{26A3B7B9-738E-3D47-BBE7-AFFE3183610B}" type="pres">
      <dgm:prSet presAssocID="{DB8A83D8-C711-8C41-A018-D1AD0BDA6617}" presName="ThreeConn_2-3" presStyleLbl="fgAccFollowNode1" presStyleIdx="1" presStyleCnt="2">
        <dgm:presLayoutVars>
          <dgm:bulletEnabled val="1"/>
        </dgm:presLayoutVars>
      </dgm:prSet>
      <dgm:spPr/>
    </dgm:pt>
    <dgm:pt modelId="{0CF6B94D-BF59-BC4F-B21D-4E7FC14E39B8}" type="pres">
      <dgm:prSet presAssocID="{DB8A83D8-C711-8C41-A018-D1AD0BDA6617}" presName="ThreeNodes_1_text" presStyleLbl="node1" presStyleIdx="2" presStyleCnt="3">
        <dgm:presLayoutVars>
          <dgm:bulletEnabled val="1"/>
        </dgm:presLayoutVars>
      </dgm:prSet>
      <dgm:spPr/>
    </dgm:pt>
    <dgm:pt modelId="{FB78461F-8F73-D647-A19D-98D757686158}" type="pres">
      <dgm:prSet presAssocID="{DB8A83D8-C711-8C41-A018-D1AD0BDA6617}" presName="ThreeNodes_2_text" presStyleLbl="node1" presStyleIdx="2" presStyleCnt="3">
        <dgm:presLayoutVars>
          <dgm:bulletEnabled val="1"/>
        </dgm:presLayoutVars>
      </dgm:prSet>
      <dgm:spPr/>
    </dgm:pt>
    <dgm:pt modelId="{D0914F4F-0806-204D-9D30-BC0C17FCB16D}" type="pres">
      <dgm:prSet presAssocID="{DB8A83D8-C711-8C41-A018-D1AD0BDA661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38BF303-FC45-034D-BF24-0C976890D23B}" srcId="{DB8A83D8-C711-8C41-A018-D1AD0BDA6617}" destId="{344E2C99-0E3C-E84E-B1D0-57820CBDACB2}" srcOrd="1" destOrd="0" parTransId="{36D9C4AC-F09C-5840-AB73-983E1DDFD37E}" sibTransId="{682A30A8-E229-1046-9CCA-E093286F32B8}"/>
    <dgm:cxn modelId="{322AC71F-9E98-DF40-8ACF-1A40E9E97D54}" type="presOf" srcId="{344E2C99-0E3C-E84E-B1D0-57820CBDACB2}" destId="{8F85EA92-9D08-CA4A-9B7F-2C6ADCAF4B9C}" srcOrd="0" destOrd="0" presId="urn:microsoft.com/office/officeart/2005/8/layout/vProcess5"/>
    <dgm:cxn modelId="{CFA07221-8368-5140-8BA2-ABA067C94A7D}" type="presOf" srcId="{9A75D30D-FCB5-6F4F-8330-668540F627CB}" destId="{1DADD005-F8DD-7A49-80BF-FB15F35141BB}" srcOrd="0" destOrd="0" presId="urn:microsoft.com/office/officeart/2005/8/layout/vProcess5"/>
    <dgm:cxn modelId="{AC8C4B37-1513-4744-A6E7-CF515A5BFE40}" srcId="{DB8A83D8-C711-8C41-A018-D1AD0BDA6617}" destId="{5AE6B0B6-525B-6344-B06D-E981FCA06D8B}" srcOrd="0" destOrd="0" parTransId="{2B963821-511E-0942-94F0-C80F70278DE2}" sibTransId="{9A75D30D-FCB5-6F4F-8330-668540F627CB}"/>
    <dgm:cxn modelId="{2AC8BA57-E696-8C4E-B021-A1758E68F611}" type="presOf" srcId="{344E2C99-0E3C-E84E-B1D0-57820CBDACB2}" destId="{FB78461F-8F73-D647-A19D-98D757686158}" srcOrd="1" destOrd="0" presId="urn:microsoft.com/office/officeart/2005/8/layout/vProcess5"/>
    <dgm:cxn modelId="{EAE42463-419A-9C4F-ABAB-05DF5651CEAF}" type="presOf" srcId="{5AE6B0B6-525B-6344-B06D-E981FCA06D8B}" destId="{0CF6B94D-BF59-BC4F-B21D-4E7FC14E39B8}" srcOrd="1" destOrd="0" presId="urn:microsoft.com/office/officeart/2005/8/layout/vProcess5"/>
    <dgm:cxn modelId="{041B2273-8D3D-0545-86B7-98A841B03B05}" type="presOf" srcId="{DB8A83D8-C711-8C41-A018-D1AD0BDA6617}" destId="{98E3FBD8-C64D-4142-B3D7-A6D1B1859E94}" srcOrd="0" destOrd="0" presId="urn:microsoft.com/office/officeart/2005/8/layout/vProcess5"/>
    <dgm:cxn modelId="{C5A48282-4D30-F54E-9BBD-EFB782BF4317}" type="presOf" srcId="{5AE6B0B6-525B-6344-B06D-E981FCA06D8B}" destId="{EF2A0398-AF6A-474C-A7D6-7B7577BD69F8}" srcOrd="0" destOrd="0" presId="urn:microsoft.com/office/officeart/2005/8/layout/vProcess5"/>
    <dgm:cxn modelId="{A74E7FC3-5D28-A941-B6DA-F23FA8C48B8D}" type="presOf" srcId="{E8267648-C745-C04D-ABC4-320D53333D21}" destId="{3D955E5D-0325-0C48-AFA1-DE9EAD2C3BDC}" srcOrd="0" destOrd="0" presId="urn:microsoft.com/office/officeart/2005/8/layout/vProcess5"/>
    <dgm:cxn modelId="{8BEAB1CD-F85C-F24F-B753-554A32D5A23E}" srcId="{DB8A83D8-C711-8C41-A018-D1AD0BDA6617}" destId="{E8267648-C745-C04D-ABC4-320D53333D21}" srcOrd="2" destOrd="0" parTransId="{BDF4A035-C57C-EF4E-A9BA-480726C58962}" sibTransId="{F0B5C2D3-5C2D-C748-A6BF-D0D2962CEA8A}"/>
    <dgm:cxn modelId="{C4ACFACF-FFB5-DC4C-BF3D-F4EB974E3544}" type="presOf" srcId="{E8267648-C745-C04D-ABC4-320D53333D21}" destId="{D0914F4F-0806-204D-9D30-BC0C17FCB16D}" srcOrd="1" destOrd="0" presId="urn:microsoft.com/office/officeart/2005/8/layout/vProcess5"/>
    <dgm:cxn modelId="{4F18D4FC-9251-B141-9700-0537A46D4971}" type="presOf" srcId="{682A30A8-E229-1046-9CCA-E093286F32B8}" destId="{26A3B7B9-738E-3D47-BBE7-AFFE3183610B}" srcOrd="0" destOrd="0" presId="urn:microsoft.com/office/officeart/2005/8/layout/vProcess5"/>
    <dgm:cxn modelId="{D29148C5-F508-594D-92F9-21C3065354FF}" type="presParOf" srcId="{98E3FBD8-C64D-4142-B3D7-A6D1B1859E94}" destId="{69DBFD39-B43E-5A4C-BB1A-1EFBA97681EC}" srcOrd="0" destOrd="0" presId="urn:microsoft.com/office/officeart/2005/8/layout/vProcess5"/>
    <dgm:cxn modelId="{8C24FA80-E506-5246-9505-B69BFDB60C06}" type="presParOf" srcId="{98E3FBD8-C64D-4142-B3D7-A6D1B1859E94}" destId="{EF2A0398-AF6A-474C-A7D6-7B7577BD69F8}" srcOrd="1" destOrd="0" presId="urn:microsoft.com/office/officeart/2005/8/layout/vProcess5"/>
    <dgm:cxn modelId="{64CB935D-E3D1-E847-877E-F1FC62D190B6}" type="presParOf" srcId="{98E3FBD8-C64D-4142-B3D7-A6D1B1859E94}" destId="{8F85EA92-9D08-CA4A-9B7F-2C6ADCAF4B9C}" srcOrd="2" destOrd="0" presId="urn:microsoft.com/office/officeart/2005/8/layout/vProcess5"/>
    <dgm:cxn modelId="{95880217-1B76-E54D-B8B0-11D3534560FE}" type="presParOf" srcId="{98E3FBD8-C64D-4142-B3D7-A6D1B1859E94}" destId="{3D955E5D-0325-0C48-AFA1-DE9EAD2C3BDC}" srcOrd="3" destOrd="0" presId="urn:microsoft.com/office/officeart/2005/8/layout/vProcess5"/>
    <dgm:cxn modelId="{1C1A5913-8E73-EC42-A144-D6DA85293F16}" type="presParOf" srcId="{98E3FBD8-C64D-4142-B3D7-A6D1B1859E94}" destId="{1DADD005-F8DD-7A49-80BF-FB15F35141BB}" srcOrd="4" destOrd="0" presId="urn:microsoft.com/office/officeart/2005/8/layout/vProcess5"/>
    <dgm:cxn modelId="{3E47405B-2AD1-8443-8639-CBB5D2C29394}" type="presParOf" srcId="{98E3FBD8-C64D-4142-B3D7-A6D1B1859E94}" destId="{26A3B7B9-738E-3D47-BBE7-AFFE3183610B}" srcOrd="5" destOrd="0" presId="urn:microsoft.com/office/officeart/2005/8/layout/vProcess5"/>
    <dgm:cxn modelId="{32F02DE9-E84C-4343-955F-8AC7F51E2340}" type="presParOf" srcId="{98E3FBD8-C64D-4142-B3D7-A6D1B1859E94}" destId="{0CF6B94D-BF59-BC4F-B21D-4E7FC14E39B8}" srcOrd="6" destOrd="0" presId="urn:microsoft.com/office/officeart/2005/8/layout/vProcess5"/>
    <dgm:cxn modelId="{4A93146F-3CED-E94F-9FEA-FD0120A9B3C6}" type="presParOf" srcId="{98E3FBD8-C64D-4142-B3D7-A6D1B1859E94}" destId="{FB78461F-8F73-D647-A19D-98D757686158}" srcOrd="7" destOrd="0" presId="urn:microsoft.com/office/officeart/2005/8/layout/vProcess5"/>
    <dgm:cxn modelId="{746EECD8-2A15-884E-B809-BE6C66155D19}" type="presParOf" srcId="{98E3FBD8-C64D-4142-B3D7-A6D1B1859E94}" destId="{D0914F4F-0806-204D-9D30-BC0C17FCB16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A0398-AF6A-474C-A7D6-7B7577BD69F8}">
      <dsp:nvSpPr>
        <dsp:cNvPr id="0" name=""/>
        <dsp:cNvSpPr/>
      </dsp:nvSpPr>
      <dsp:spPr>
        <a:xfrm>
          <a:off x="-61014" y="0"/>
          <a:ext cx="3886181" cy="107945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Equilibrium reached for traffic flow in proposed fee zone without consideration of congestion etc. </a:t>
          </a:r>
        </a:p>
      </dsp:txBody>
      <dsp:txXfrm>
        <a:off x="-29398" y="31616"/>
        <a:ext cx="2647553" cy="1016218"/>
      </dsp:txXfrm>
    </dsp:sp>
    <dsp:sp modelId="{8F85EA92-9D08-CA4A-9B7F-2C6ADCAF4B9C}">
      <dsp:nvSpPr>
        <dsp:cNvPr id="0" name=""/>
        <dsp:cNvSpPr/>
      </dsp:nvSpPr>
      <dsp:spPr>
        <a:xfrm>
          <a:off x="382378" y="1259358"/>
          <a:ext cx="3642122" cy="107945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2974"/>
            <a:satOff val="4936"/>
            <a:lumOff val="282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 further short term decline in number of cars in the proposed fee zone </a:t>
          </a:r>
        </a:p>
      </dsp:txBody>
      <dsp:txXfrm>
        <a:off x="413994" y="1290974"/>
        <a:ext cx="2555884" cy="1016218"/>
      </dsp:txXfrm>
    </dsp:sp>
    <dsp:sp modelId="{3D955E5D-0325-0C48-AFA1-DE9EAD2C3BDC}">
      <dsp:nvSpPr>
        <dsp:cNvPr id="0" name=""/>
        <dsp:cNvSpPr/>
      </dsp:nvSpPr>
      <dsp:spPr>
        <a:xfrm>
          <a:off x="703742" y="2518716"/>
          <a:ext cx="3642122" cy="1079450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2974"/>
            <a:satOff val="4936"/>
            <a:lumOff val="282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</a:t>
          </a:r>
          <a:r>
            <a:rPr lang="en-GB" sz="1600" kern="1200" dirty="0"/>
            <a:t> necessary political intervention</a:t>
          </a:r>
        </a:p>
      </dsp:txBody>
      <dsp:txXfrm>
        <a:off x="735358" y="2550332"/>
        <a:ext cx="2555884" cy="1016218"/>
      </dsp:txXfrm>
    </dsp:sp>
    <dsp:sp modelId="{1DADD005-F8DD-7A49-80BF-FB15F35141BB}">
      <dsp:nvSpPr>
        <dsp:cNvPr id="0" name=""/>
        <dsp:cNvSpPr/>
      </dsp:nvSpPr>
      <dsp:spPr>
        <a:xfrm>
          <a:off x="3001494" y="818582"/>
          <a:ext cx="701642" cy="701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3159363" y="818582"/>
        <a:ext cx="385904" cy="527986"/>
      </dsp:txXfrm>
    </dsp:sp>
    <dsp:sp modelId="{26A3B7B9-738E-3D47-BBE7-AFFE3183610B}">
      <dsp:nvSpPr>
        <dsp:cNvPr id="0" name=""/>
        <dsp:cNvSpPr/>
      </dsp:nvSpPr>
      <dsp:spPr>
        <a:xfrm>
          <a:off x="3322858" y="2070745"/>
          <a:ext cx="701642" cy="701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3480727" y="2070745"/>
        <a:ext cx="385904" cy="527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DDBE0-1E1F-1144-BD43-39EDCAC5D439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DB7CE-E8F6-254C-94BA-9B198C910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7B5C-9DA0-8641-A8E2-AADE9833E82E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90C5-816D-C74B-B167-4C147BCF65F8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838C-EF81-5C40-9753-A0D49A459B0B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9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F5A-02F6-6A46-9A80-5CFD5A8E5988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9456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BA81-B241-3D49-A445-5D5DC7500F13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81AE-C06F-BF4F-9A55-2DACC500ACC2}" type="datetime1">
              <a:rPr lang="en-GB" smtClean="0"/>
              <a:t>14/03/2021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4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DCAA3-F214-4040-9FB6-986A0277E9AD}" type="datetime1">
              <a:rPr lang="en-GB" smtClean="0"/>
              <a:t>14/03/2021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45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7C99-FD08-904A-92A8-71385F949992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98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11EF2C9-9001-BD42-AE83-F5A380677CA5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7B13-772F-154A-BF4A-1A0C596861E2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26C9-5D56-914F-B029-96310F05B4D1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7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2B7B-5AC1-B048-9E08-E5DB087429E9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7573A-4E8E-C34B-817B-37346E2DE024}" type="datetime1">
              <a:rPr lang="en-GB" smtClean="0"/>
              <a:t>14/03/2021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7ECF6-73EB-2D45-88C3-492C45F955B3}" type="datetime1">
              <a:rPr lang="en-GB" smtClean="0"/>
              <a:t>14/03/2021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1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7AB4-98EF-404E-8D8E-B4031841C259}" type="datetime1">
              <a:rPr lang="en-GB" smtClean="0"/>
              <a:t>14/03/2021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4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8660-326A-2B48-AE0F-758A594E0571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BCF7-F4D8-3F48-9CDF-9852253ED953}" type="datetime1">
              <a:rPr lang="en-GB" smtClean="0"/>
              <a:t>14/03/2021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5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E63B6-6DEC-8D47-A305-0CAE72207D58}" type="datetime1">
              <a:rPr lang="en-GB" smtClean="0"/>
              <a:t>14/03/2021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82F0-AD23-1F4C-85D9-32ED9CEC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8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216C-25DB-B94C-995F-3AFDE000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PCC Rise 2021	</a:t>
            </a:r>
            <a:br>
              <a:rPr lang="en-US" dirty="0"/>
            </a:br>
            <a:r>
              <a:rPr lang="en-US" sz="2000" dirty="0"/>
              <a:t>How will a tolling scheme impact the inner city of Copenhagen? 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1B010B-EC2E-C44C-8D40-4102FC8132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381857" y="2336800"/>
            <a:ext cx="5021386" cy="3598863"/>
          </a:xfrm>
        </p:spPr>
      </p:pic>
      <p:pic>
        <p:nvPicPr>
          <p:cNvPr id="6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5AE611E3-38EB-274E-9B0A-CE1137EE19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802488" y="678024"/>
            <a:ext cx="1169672" cy="122478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AE42B3-8996-164C-B5BF-9D6696B6899E}"/>
              </a:ext>
            </a:extLst>
          </p:cNvPr>
          <p:cNvSpPr txBox="1"/>
          <p:nvPr/>
        </p:nvSpPr>
        <p:spPr>
          <a:xfrm>
            <a:off x="7150100" y="3429000"/>
            <a:ext cx="441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Harry Politer and the Case Competition</a:t>
            </a:r>
          </a:p>
          <a:p>
            <a:r>
              <a:rPr lang="en-US" dirty="0"/>
              <a:t>	- </a:t>
            </a:r>
            <a:r>
              <a:rPr lang="en-US" sz="1400" i="1" dirty="0"/>
              <a:t>Gustav Holm, Jeppe </a:t>
            </a:r>
            <a:r>
              <a:rPr lang="en-US" sz="1400" i="1" dirty="0" err="1"/>
              <a:t>Vanderhaegen</a:t>
            </a:r>
            <a:r>
              <a:rPr lang="en-US" sz="1400" i="1" dirty="0"/>
              <a:t> and Asger 	</a:t>
            </a:r>
            <a:r>
              <a:rPr lang="en-US" sz="1400" i="1" dirty="0" err="1"/>
              <a:t>Damgaard-Sørensen</a:t>
            </a:r>
            <a:r>
              <a:rPr lang="en-US" sz="1400" i="1" dirty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73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15E1D-A115-E94B-AFC8-A8A3E99B37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An increase in inhabitants of Copenhagen and flow through the municipal border of Copenhagen has been leading to higher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-emissions and higher congestion.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215E1D-A115-E94B-AFC8-A8A3E99B3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28A01DE-FD3D-3545-82BF-B25F2C026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826" y="3132191"/>
            <a:ext cx="4698358" cy="35993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increase in inhabitants of 22.5% since 2008.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increase in flow through municipal border of 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major change in mode of transportation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E49DA451-35BE-6246-BF11-0BF9AAF8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90A5FAB9-7369-6F4C-91CB-38CD764B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28925"/>
            <a:ext cx="3383164" cy="2255006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CB4C90D8-0BB9-EB4B-91E2-A29899C8C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1879"/>
            <a:ext cx="3383165" cy="21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8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7041-D808-1443-A209-EF9FEBA9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37697"/>
            <a:ext cx="9613861" cy="1080938"/>
          </a:xfrm>
        </p:spPr>
        <p:txBody>
          <a:bodyPr>
            <a:normAutofit/>
          </a:bodyPr>
          <a:lstStyle/>
          <a:p>
            <a:r>
              <a:rPr lang="en-US" sz="2000" dirty="0"/>
              <a:t>Data shows the quantity of vehicles in the proposed fee zone has been relatively steady over the past years. Therefore, a need for political intervention </a:t>
            </a:r>
          </a:p>
        </p:txBody>
      </p:sp>
      <p:pic>
        <p:nvPicPr>
          <p:cNvPr id="8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2CA3FD33-68AD-8D4B-BC85-3639D55D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E13F602-D088-7B41-93A2-A1C45CF5C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689498"/>
              </p:ext>
            </p:extLst>
          </p:nvPr>
        </p:nvGraphicFramePr>
        <p:xfrm>
          <a:off x="858650" y="2400647"/>
          <a:ext cx="4284850" cy="3598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75A6286B-ACB3-0A42-A2D0-3806E504F8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5596770" y="2679981"/>
            <a:ext cx="4697412" cy="3039501"/>
          </a:xfrm>
        </p:spPr>
      </p:pic>
    </p:spTree>
    <p:extLst>
      <p:ext uri="{BB962C8B-B14F-4D97-AF65-F5344CB8AC3E}">
        <p14:creationId xmlns:p14="http://schemas.microsoft.com/office/powerpoint/2010/main" val="301711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380C-EC89-5640-B2DE-523A302F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Our recommendation: Implementing the proposed fee zone would reduce total amount of vehicles in the proposed </a:t>
            </a:r>
            <a:r>
              <a:rPr lang="en-US" sz="2000"/>
              <a:t>zone significantly</a:t>
            </a:r>
            <a:endParaRPr lang="en-US" sz="20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97C44F2-EFF1-FD43-9F7C-D8223FEB73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383689"/>
              </p:ext>
            </p:extLst>
          </p:nvPr>
        </p:nvGraphicFramePr>
        <p:xfrm>
          <a:off x="6096000" y="2298701"/>
          <a:ext cx="3956882" cy="3564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8706">
                  <a:extLst>
                    <a:ext uri="{9D8B030D-6E8A-4147-A177-3AD203B41FA5}">
                      <a16:colId xmlns:a16="http://schemas.microsoft.com/office/drawing/2014/main" val="239602706"/>
                    </a:ext>
                  </a:extLst>
                </a:gridCol>
                <a:gridCol w="1318706">
                  <a:extLst>
                    <a:ext uri="{9D8B030D-6E8A-4147-A177-3AD203B41FA5}">
                      <a16:colId xmlns:a16="http://schemas.microsoft.com/office/drawing/2014/main" val="485207927"/>
                    </a:ext>
                  </a:extLst>
                </a:gridCol>
                <a:gridCol w="1319470">
                  <a:extLst>
                    <a:ext uri="{9D8B030D-6E8A-4147-A177-3AD203B41FA5}">
                      <a16:colId xmlns:a16="http://schemas.microsoft.com/office/drawing/2014/main" val="934821291"/>
                    </a:ext>
                  </a:extLst>
                </a:gridCol>
              </a:tblGrid>
              <a:tr h="303576"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 dirty="0">
                          <a:effectLst/>
                        </a:rPr>
                        <a:t>Stockholm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da-DK" sz="1200">
                          <a:effectLst/>
                        </a:rPr>
                        <a:t>London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836663"/>
                  </a:ext>
                </a:extLst>
              </a:tr>
              <a:tr h="497893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Congestion reduce in fee zone.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</a:endParaRP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25%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</a:endParaRP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18%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961387"/>
                  </a:ext>
                </a:extLst>
              </a:tr>
              <a:tr h="564278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Payment system.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0-26DKK</a:t>
                      </a:r>
                    </a:p>
                    <a:p>
                      <a:pPr algn="ctr"/>
                      <a:r>
                        <a:rPr lang="en-US" sz="1100" dirty="0">
                          <a:effectLst/>
                        </a:rPr>
                        <a:t>(Variable Fee)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96DKK 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(Flat Fee)</a:t>
                      </a:r>
                      <a:endParaRPr lang="en-GB" sz="1200" dirty="0">
                        <a:effectLst/>
                      </a:endParaRP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3282846"/>
                  </a:ext>
                </a:extLst>
              </a:tr>
              <a:tr h="340227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S</a:t>
                      </a:r>
                      <a:r>
                        <a:rPr lang="en-US" sz="1000">
                          <a:effectLst/>
                        </a:rPr>
                        <a:t>ize of fee zone.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35km</a:t>
                      </a:r>
                      <a:r>
                        <a:rPr lang="en-US" sz="1200" baseline="30000" dirty="0">
                          <a:effectLst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21km</a:t>
                      </a:r>
                      <a:r>
                        <a:rPr lang="en-US" sz="1200" baseline="30000" dirty="0">
                          <a:effectLst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3527264"/>
                  </a:ext>
                </a:extLst>
              </a:tr>
              <a:tr h="1161749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Expected congestion reduce in proposed fee zone calculated on city comparison. 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14.2%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15.31%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855945"/>
                  </a:ext>
                </a:extLst>
              </a:tr>
              <a:tr h="697050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Expected total car reduce in Copenhagen fee zone.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</a:endParaRP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34,986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</a:endParaRP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37,697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184877"/>
                  </a:ext>
                </a:extLst>
              </a:tr>
            </a:tbl>
          </a:graphicData>
        </a:graphic>
      </p:graphicFrame>
      <p:pic>
        <p:nvPicPr>
          <p:cNvPr id="6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B4315114-E69F-2142-A877-6F0D88E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EAB54-488F-D24A-9CA2-CFCF97D7A197}"/>
              </a:ext>
            </a:extLst>
          </p:cNvPr>
          <p:cNvSpPr txBox="1"/>
          <p:nvPr/>
        </p:nvSpPr>
        <p:spPr>
          <a:xfrm>
            <a:off x="1016851" y="3342423"/>
            <a:ext cx="447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a flat fee in the proposed fee zone will decrease the flow of traffic between 14.2% or 15.31%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reduction in absolute numbers when equilibrium is reached between 34,986 or 37,697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increase in fee zone would cause further decrease in number of cars </a:t>
            </a:r>
          </a:p>
        </p:txBody>
      </p:sp>
    </p:spTree>
    <p:extLst>
      <p:ext uri="{BB962C8B-B14F-4D97-AF65-F5344CB8AC3E}">
        <p14:creationId xmlns:p14="http://schemas.microsoft.com/office/powerpoint/2010/main" val="94227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D28B-8C01-214E-927A-A7C2A90C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Implementing the fee zone will give the City of Copenhagen a net loss of 1.346bn DKK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2183-5AD6-CF46-95CB-DB50739E6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3224177"/>
            <a:ext cx="4698358" cy="3599316"/>
          </a:xfrm>
        </p:spPr>
        <p:txBody>
          <a:bodyPr>
            <a:normAutofit/>
          </a:bodyPr>
          <a:lstStyle/>
          <a:p>
            <a:r>
              <a:rPr lang="en-US" sz="1800" dirty="0"/>
              <a:t>Total Cost		1356158</a:t>
            </a:r>
          </a:p>
          <a:p>
            <a:r>
              <a:rPr lang="en-US" sz="1800" dirty="0"/>
              <a:t>Total Benefits		9337</a:t>
            </a:r>
          </a:p>
          <a:p>
            <a:r>
              <a:rPr lang="en-US" sz="1800" dirty="0"/>
              <a:t>Net cost		1346820</a:t>
            </a:r>
          </a:p>
          <a:p>
            <a:pPr marL="0" indent="0">
              <a:buNone/>
            </a:pPr>
            <a:r>
              <a:rPr lang="en-US" sz="1200" b="1" dirty="0"/>
              <a:t>Note:</a:t>
            </a:r>
            <a:r>
              <a:rPr lang="en-US" sz="1200" dirty="0"/>
              <a:t> </a:t>
            </a:r>
            <a:r>
              <a:rPr lang="en-US" sz="1200" i="1" dirty="0"/>
              <a:t>In thousands DKK. </a:t>
            </a:r>
            <a:r>
              <a:rPr lang="en-US" sz="1200" dirty="0"/>
              <a:t>T</a:t>
            </a:r>
            <a:r>
              <a:rPr lang="en-US" sz="1200" i="1" dirty="0"/>
              <a:t>he cost-benefit analysis is based on an average of the two expected congestion reduces </a:t>
            </a:r>
            <a:r>
              <a:rPr lang="en-US" sz="1800" b="1" dirty="0"/>
              <a:t>	</a:t>
            </a:r>
            <a:r>
              <a:rPr lang="en-US" sz="1800" dirty="0"/>
              <a:t>		</a:t>
            </a:r>
          </a:p>
        </p:txBody>
      </p:sp>
      <p:pic>
        <p:nvPicPr>
          <p:cNvPr id="6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0AF4C861-5212-A04F-8B01-D6000B43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392620-341E-544C-9B89-5B10373AD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4623" y="3222554"/>
            <a:ext cx="4700058" cy="3599316"/>
          </a:xfrm>
        </p:spPr>
        <p:txBody>
          <a:bodyPr>
            <a:normAutofit/>
          </a:bodyPr>
          <a:lstStyle/>
          <a:p>
            <a:r>
              <a:rPr lang="en-US" sz="1800" dirty="0"/>
              <a:t>The operating system constitutes the majority of the cost.</a:t>
            </a:r>
          </a:p>
          <a:p>
            <a:r>
              <a:rPr lang="en-US" sz="1800" dirty="0"/>
              <a:t>No consideration of the increase in public transport revenue and bike sales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549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09D9-9780-4548-918E-8114787C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Implementing a toll fee proportional to the value of the vehicle would have a positive effect on the socio-economic benefits and cost.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41A788B-071B-E848-BE5A-AB3BA35AA41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79835270"/>
              </p:ext>
            </p:extLst>
          </p:nvPr>
        </p:nvGraphicFramePr>
        <p:xfrm>
          <a:off x="691038" y="3911600"/>
          <a:ext cx="5404962" cy="923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4108">
                  <a:extLst>
                    <a:ext uri="{9D8B030D-6E8A-4147-A177-3AD203B41FA5}">
                      <a16:colId xmlns:a16="http://schemas.microsoft.com/office/drawing/2014/main" val="3090818834"/>
                    </a:ext>
                  </a:extLst>
                </a:gridCol>
                <a:gridCol w="876857">
                  <a:extLst>
                    <a:ext uri="{9D8B030D-6E8A-4147-A177-3AD203B41FA5}">
                      <a16:colId xmlns:a16="http://schemas.microsoft.com/office/drawing/2014/main" val="237167358"/>
                    </a:ext>
                  </a:extLst>
                </a:gridCol>
                <a:gridCol w="1333997">
                  <a:extLst>
                    <a:ext uri="{9D8B030D-6E8A-4147-A177-3AD203B41FA5}">
                      <a16:colId xmlns:a16="http://schemas.microsoft.com/office/drawing/2014/main" val="3257755396"/>
                    </a:ext>
                  </a:extLst>
                </a:gridCol>
              </a:tblGrid>
              <a:tr h="417395">
                <a:tc>
                  <a:txBody>
                    <a:bodyPr/>
                    <a:lstStyle/>
                    <a:p>
                      <a:r>
                        <a:rPr lang="da-DK" sz="1400" dirty="0" err="1">
                          <a:effectLst/>
                        </a:rPr>
                        <a:t>Fewer</a:t>
                      </a:r>
                      <a:r>
                        <a:rPr lang="da-DK" sz="1400" dirty="0">
                          <a:effectLst/>
                        </a:rPr>
                        <a:t> </a:t>
                      </a:r>
                      <a:r>
                        <a:rPr lang="da-DK" sz="1400" dirty="0" err="1">
                          <a:effectLst/>
                        </a:rPr>
                        <a:t>accidents</a:t>
                      </a:r>
                      <a:r>
                        <a:rPr lang="da-DK" sz="1400" dirty="0">
                          <a:effectLst/>
                        </a:rPr>
                        <a:t> </a:t>
                      </a:r>
                      <a:r>
                        <a:rPr lang="da-DK" sz="1400" dirty="0" err="1">
                          <a:effectLst/>
                        </a:rPr>
                        <a:t>involving</a:t>
                      </a:r>
                      <a:r>
                        <a:rPr lang="da-DK" sz="1400" dirty="0">
                          <a:effectLst/>
                        </a:rPr>
                        <a:t> </a:t>
                      </a:r>
                      <a:r>
                        <a:rPr lang="da-DK" sz="1400" dirty="0" err="1">
                          <a:effectLst/>
                        </a:rPr>
                        <a:t>vehicles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100" dirty="0">
                          <a:effectLst/>
                        </a:rPr>
                        <a:t>1,090,235 DKK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932447594"/>
                  </a:ext>
                </a:extLst>
              </a:tr>
              <a:tr h="505935">
                <a:tc>
                  <a:txBody>
                    <a:bodyPr/>
                    <a:lstStyle/>
                    <a:p>
                      <a:r>
                        <a:rPr lang="da-DK" sz="1400" dirty="0" err="1">
                          <a:effectLst/>
                        </a:rPr>
                        <a:t>Less</a:t>
                      </a:r>
                      <a:r>
                        <a:rPr lang="da-DK" sz="1400" dirty="0">
                          <a:effectLst/>
                        </a:rPr>
                        <a:t> </a:t>
                      </a:r>
                      <a:r>
                        <a:rPr lang="da-DK" sz="1400" dirty="0" err="1">
                          <a:effectLst/>
                        </a:rPr>
                        <a:t>noise</a:t>
                      </a:r>
                      <a:r>
                        <a:rPr lang="da-DK" sz="1400" dirty="0">
                          <a:effectLst/>
                        </a:rPr>
                        <a:t> pollution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r>
                        <a:rPr lang="da-DK" sz="11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100" dirty="0">
                          <a:effectLst/>
                        </a:rPr>
                        <a:t>726,823 DKK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31951593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8CAF2-EE25-9F49-92B9-BC5175AED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0153" y="2844800"/>
            <a:ext cx="4700058" cy="3599316"/>
          </a:xfrm>
        </p:spPr>
        <p:txBody>
          <a:bodyPr/>
          <a:lstStyle/>
          <a:p>
            <a:r>
              <a:rPr lang="en-US" sz="1800" dirty="0"/>
              <a:t>A flat fee would have a greater impact on low-income inhabitants</a:t>
            </a:r>
          </a:p>
          <a:p>
            <a:r>
              <a:rPr lang="en-US" sz="1800" dirty="0"/>
              <a:t>A fee proportional to the value of the vehicle would level out socio-economic differences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3111F-0183-0948-A04A-7D86FA0C060E}"/>
              </a:ext>
            </a:extLst>
          </p:cNvPr>
          <p:cNvSpPr txBox="1"/>
          <p:nvPr/>
        </p:nvSpPr>
        <p:spPr>
          <a:xfrm>
            <a:off x="876300" y="2844800"/>
            <a:ext cx="4492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proposed fee zone would lead to fewer accidents involving vehicles and less noise pollution</a:t>
            </a:r>
          </a:p>
        </p:txBody>
      </p:sp>
      <p:pic>
        <p:nvPicPr>
          <p:cNvPr id="9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03652718-D58B-BD49-9E95-EB213F10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9A7774-5566-F840-9C3A-409497901317}"/>
              </a:ext>
            </a:extLst>
          </p:cNvPr>
          <p:cNvSpPr txBox="1"/>
          <p:nvPr/>
        </p:nvSpPr>
        <p:spPr>
          <a:xfrm>
            <a:off x="691038" y="4978400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i="1" dirty="0"/>
              <a:t>In thousands DKK</a:t>
            </a:r>
          </a:p>
        </p:txBody>
      </p:sp>
    </p:spTree>
    <p:extLst>
      <p:ext uri="{BB962C8B-B14F-4D97-AF65-F5344CB8AC3E}">
        <p14:creationId xmlns:p14="http://schemas.microsoft.com/office/powerpoint/2010/main" val="63543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3013-D2A8-F344-A7FC-57CA32DF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Appendics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91953612-A0CA-7542-8EDA-3A5114DA46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7344" y="2974181"/>
            <a:ext cx="2844800" cy="23241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4DEC8-AF5A-204E-937A-5D4EEFBBAD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3C1B5-F53B-C145-9B65-AF944A544EE8}"/>
              </a:ext>
            </a:extLst>
          </p:cNvPr>
          <p:cNvSpPr txBox="1"/>
          <p:nvPr/>
        </p:nvSpPr>
        <p:spPr>
          <a:xfrm>
            <a:off x="1359694" y="2336873"/>
            <a:ext cx="33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Table of Cost-Benefit</a:t>
            </a:r>
          </a:p>
        </p:txBody>
      </p:sp>
      <p:pic>
        <p:nvPicPr>
          <p:cNvPr id="10" name="Content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4CB80457-E328-6343-AD31-52D916FF8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835" y="705188"/>
            <a:ext cx="1219201" cy="12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382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{E48CEB05-9D3E-1A4B-8457-659E46E48CC0}tf10001057</Template>
  <TotalTime>312</TotalTime>
  <Words>444</Words>
  <Application>Microsoft Macintosh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Trebuchet MS</vt:lpstr>
      <vt:lpstr>Berlin</vt:lpstr>
      <vt:lpstr>PCC Rise 2021  How will a tolling scheme impact the inner city of Copenhagen? </vt:lpstr>
      <vt:lpstr>An increase in inhabitants of Copenhagen and flow through the municipal border of Copenhagen has been leading to higher CO^2-emissions and higher congestion. </vt:lpstr>
      <vt:lpstr>Data shows the quantity of vehicles in the proposed fee zone has been relatively steady over the past years. Therefore, a need for political intervention </vt:lpstr>
      <vt:lpstr>Our recommendation: Implementing the proposed fee zone would reduce total amount of vehicles in the proposed zone significantly</vt:lpstr>
      <vt:lpstr>Implementing the fee zone will give the City of Copenhagen a net loss of 1.346bn DKK</vt:lpstr>
      <vt:lpstr>Implementing a toll fee proportional to the value of the vehicle would have a positive effect on the socio-economic benefits and cost. </vt:lpstr>
      <vt:lpstr>Appendics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Jeppe Vanderhaegen</dc:creator>
  <cp:lastModifiedBy>Jeppe Vanderhaegen</cp:lastModifiedBy>
  <cp:revision>22</cp:revision>
  <dcterms:created xsi:type="dcterms:W3CDTF">2021-03-14T12:01:02Z</dcterms:created>
  <dcterms:modified xsi:type="dcterms:W3CDTF">2021-03-14T17:13:15Z</dcterms:modified>
</cp:coreProperties>
</file>